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2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72" r:id="rId2"/>
    <p:sldId id="382" r:id="rId3"/>
    <p:sldId id="390" r:id="rId4"/>
    <p:sldId id="391" r:id="rId5"/>
    <p:sldId id="383" r:id="rId6"/>
    <p:sldId id="381" r:id="rId7"/>
    <p:sldId id="325" r:id="rId8"/>
    <p:sldId id="374" r:id="rId9"/>
    <p:sldId id="375" r:id="rId10"/>
    <p:sldId id="372" r:id="rId11"/>
    <p:sldId id="328" r:id="rId12"/>
    <p:sldId id="373" r:id="rId13"/>
    <p:sldId id="315" r:id="rId14"/>
    <p:sldId id="327" r:id="rId15"/>
    <p:sldId id="380" r:id="rId16"/>
    <p:sldId id="341" r:id="rId17"/>
    <p:sldId id="342" r:id="rId18"/>
    <p:sldId id="329" r:id="rId19"/>
    <p:sldId id="330" r:id="rId20"/>
    <p:sldId id="347" r:id="rId21"/>
    <p:sldId id="356" r:id="rId22"/>
    <p:sldId id="368" r:id="rId23"/>
    <p:sldId id="296" r:id="rId24"/>
    <p:sldId id="348" r:id="rId25"/>
    <p:sldId id="349" r:id="rId26"/>
    <p:sldId id="299" r:id="rId27"/>
    <p:sldId id="332" r:id="rId28"/>
    <p:sldId id="350" r:id="rId29"/>
    <p:sldId id="363" r:id="rId30"/>
    <p:sldId id="319" r:id="rId31"/>
    <p:sldId id="353" r:id="rId32"/>
    <p:sldId id="354" r:id="rId33"/>
    <p:sldId id="355" r:id="rId34"/>
    <p:sldId id="351" r:id="rId35"/>
    <p:sldId id="384" r:id="rId36"/>
    <p:sldId id="385" r:id="rId37"/>
    <p:sldId id="386" r:id="rId38"/>
    <p:sldId id="333" r:id="rId39"/>
    <p:sldId id="352" r:id="rId40"/>
    <p:sldId id="322" r:id="rId41"/>
    <p:sldId id="389" r:id="rId42"/>
    <p:sldId id="334" r:id="rId43"/>
    <p:sldId id="335" r:id="rId44"/>
    <p:sldId id="359" r:id="rId45"/>
    <p:sldId id="387" r:id="rId46"/>
    <p:sldId id="365" r:id="rId47"/>
    <p:sldId id="337" r:id="rId48"/>
    <p:sldId id="336" r:id="rId49"/>
    <p:sldId id="371" r:id="rId50"/>
    <p:sldId id="358" r:id="rId51"/>
    <p:sldId id="370" r:id="rId52"/>
    <p:sldId id="367" r:id="rId53"/>
    <p:sldId id="360" r:id="rId54"/>
    <p:sldId id="388" r:id="rId55"/>
    <p:sldId id="369" r:id="rId56"/>
    <p:sldId id="36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60" autoAdjust="0"/>
  </p:normalViewPr>
  <p:slideViewPr>
    <p:cSldViewPr>
      <p:cViewPr varScale="1">
        <p:scale>
          <a:sx n="57" d="100"/>
          <a:sy n="57" d="100"/>
        </p:scale>
        <p:origin x="1482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A685-EE9F-49CC-858A-3AC44EA3F2E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68FB2-DB6D-47E5-B61E-11CF185F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DB3E2-95D0-4473-814E-E680BCA160A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CF6CC-CF84-48A4-BD4D-ADBDEBBE0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9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</a:t>
            </a:r>
            <a:r>
              <a:rPr lang="en-US" baseline="0" dirty="0" smtClean="0"/>
              <a:t> basic purposes of education: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Personal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Cultural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Social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Economic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F6CC-CF84-48A4-BD4D-ADBDEBBE01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F6CC-CF84-48A4-BD4D-ADBDEBBE018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F6CC-CF84-48A4-BD4D-ADBDEBBE018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7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8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1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9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7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6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82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00382-F74C-45A5-84CE-0817B4E02E00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2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ckwell" panose="02060603020205020403" pitchFamily="18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ockwell" panose="02060603020205020403" pitchFamily="18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ckwell" panose="02060603020205020403" pitchFamily="18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ockwell" panose="02060603020205020403" pitchFamily="18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ockwell" panose="02060603020205020403" pitchFamily="18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twest522@gmail.com" TargetMode="Externa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Using </a:t>
            </a:r>
            <a:r>
              <a:rPr lang="en-US" sz="4000" dirty="0" err="1" smtClean="0"/>
              <a:t>Improv</a:t>
            </a:r>
            <a:r>
              <a:rPr lang="en-US" sz="4000" dirty="0" smtClean="0"/>
              <a:t> in Your Class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(Without going to 2</a:t>
            </a:r>
            <a:r>
              <a:rPr lang="en-US" sz="2700" baseline="30000" dirty="0" smtClean="0"/>
              <a:t>nd</a:t>
            </a:r>
            <a:r>
              <a:rPr lang="en-US" sz="2700" dirty="0" smtClean="0"/>
              <a:t> City) 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Timothy D. West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Grant Thornton Professor of Accounting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Northern Illinois University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Students</a:t>
            </a:r>
            <a:br>
              <a:rPr lang="en-US" dirty="0" smtClean="0"/>
            </a:br>
            <a:r>
              <a:rPr lang="en-US" sz="2400" dirty="0" smtClean="0"/>
              <a:t>(What are this?)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121877"/>
            <a:ext cx="4068008" cy="2728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21876"/>
            <a:ext cx="4068008" cy="27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Georgia" panose="02040502050405020303" pitchFamily="18" charset="0"/>
              </a:rPr>
              <a:t>ENGAGEMENT</a:t>
            </a:r>
            <a:endParaRPr lang="en-US" sz="6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Nobody knows what it’s like to be the sad man …</a:t>
            </a:r>
            <a:br>
              <a:rPr lang="en-US" sz="2400" dirty="0" smtClean="0"/>
            </a:br>
            <a:r>
              <a:rPr lang="en-US" sz="2400" dirty="0" smtClean="0"/>
              <a:t>						</a:t>
            </a:r>
            <a:r>
              <a:rPr lang="en-US" sz="1600" dirty="0" smtClean="0"/>
              <a:t>Behind Blue Eyes ~ The Who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21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2009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65060"/>
            <a:ext cx="3771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City &amp; NIU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6764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2010</a:t>
            </a:r>
          </a:p>
          <a:p>
            <a:pPr algn="ctr"/>
            <a:r>
              <a:rPr lang="en-US" sz="9600" b="1" dirty="0" smtClean="0"/>
              <a:t>700+</a:t>
            </a:r>
          </a:p>
          <a:p>
            <a:pPr algn="ctr"/>
            <a:r>
              <a:rPr lang="en-US" sz="9600" b="1" dirty="0" smtClean="0"/>
              <a:t>23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4569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55403"/>
            <a:ext cx="2797419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22" y="2362200"/>
            <a:ext cx="2083527" cy="1986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7" y="2176962"/>
            <a:ext cx="1650273" cy="2256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14" y="4665109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57500"/>
            <a:ext cx="2286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38453"/>
            <a:ext cx="1190625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19" y="2362200"/>
            <a:ext cx="2314575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8" y="757500"/>
            <a:ext cx="2811360" cy="1874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32" y="3990732"/>
            <a:ext cx="2638668" cy="26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Expected:</a:t>
            </a:r>
            <a:br>
              <a:rPr lang="en-US" dirty="0" smtClean="0"/>
            </a:br>
            <a:r>
              <a:rPr lang="en-US" dirty="0" smtClean="0"/>
              <a:t>Subject-Driven Course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1600"/>
            <a:ext cx="6342132" cy="4978876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4428366" y="1371600"/>
            <a:ext cx="381000" cy="2209800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4921" y="3475054"/>
            <a:ext cx="3124200" cy="30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eorgia" panose="02040502050405020303" pitchFamily="18" charset="0"/>
              </a:rPr>
              <a:t>Are we still great and powerful?</a:t>
            </a:r>
            <a:endParaRPr lang="en-US" sz="1400" b="1" dirty="0"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31190"/>
            <a:ext cx="2258443" cy="21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Ensemble-Driven Course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45" y="1143000"/>
            <a:ext cx="6255310" cy="5572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1127861" cy="170307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4343400" y="1162594"/>
            <a:ext cx="419100" cy="1915309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09" y="685800"/>
            <a:ext cx="811565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6553201"/>
            <a:ext cx="2895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Deloitte Alumni Newsletter 2014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270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416039" cy="4804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6026" y="555367"/>
            <a:ext cx="3276600" cy="369332"/>
          </a:xfrm>
          <a:prstGeom prst="rect">
            <a:avLst/>
          </a:prstGeom>
          <a:solidFill>
            <a:srgbClr val="8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1. Co-Create &amp; 2. Ensemble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343400"/>
            <a:ext cx="1905000" cy="369332"/>
          </a:xfrm>
          <a:prstGeom prst="rect">
            <a:avLst/>
          </a:prstGeom>
          <a:solidFill>
            <a:srgbClr val="8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4. Authentic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2482334"/>
            <a:ext cx="2005839" cy="369332"/>
          </a:xfrm>
          <a:prstGeom prst="rect">
            <a:avLst/>
          </a:prstGeom>
          <a:solidFill>
            <a:srgbClr val="8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 Yes-And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343400"/>
            <a:ext cx="1978688" cy="369332"/>
          </a:xfrm>
          <a:prstGeom prst="rect">
            <a:avLst/>
          </a:prstGeom>
          <a:solidFill>
            <a:srgbClr val="8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 Failure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482334"/>
            <a:ext cx="1981200" cy="369332"/>
          </a:xfrm>
          <a:prstGeom prst="rect">
            <a:avLst/>
          </a:prstGeom>
          <a:solidFill>
            <a:srgbClr val="8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 Listen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80409" cy="12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Commission</a:t>
            </a:r>
            <a:br>
              <a:rPr lang="en-US" dirty="0" smtClean="0"/>
            </a:br>
            <a:r>
              <a:rPr lang="en-US" sz="2400" dirty="0" smtClean="0"/>
              <a:t>(Recommendation 4 – Curricula of the Future)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83821"/>
            <a:ext cx="6553200" cy="55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6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4082087"/>
            <a:ext cx="8229600" cy="153254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Be aware of your tendencies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Practice being “others’ focused”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Step outside your Comfort Zone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371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Core Beliefs:</a:t>
            </a:r>
            <a:endParaRPr lang="en-US" sz="24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620422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Remember:</a:t>
            </a:r>
            <a:endParaRPr lang="en-US" sz="24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4766" y="1846272"/>
            <a:ext cx="8229600" cy="1519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Georgia" panose="02040502050405020303" pitchFamily="18" charset="0"/>
              </a:rPr>
              <a:t>Trust your instincts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Reserve judgment (of yourself and others)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Support ideas and effort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Never Even Called Me by My Name</a:t>
            </a:r>
            <a:br>
              <a:rPr lang="en-US" dirty="0" smtClean="0"/>
            </a:br>
            <a:r>
              <a:rPr lang="en-US" sz="1600" dirty="0" smtClean="0"/>
              <a:t>								David Allen Coe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SNAP INTRODUCTIONS</a:t>
            </a:r>
          </a:p>
          <a:p>
            <a:pPr algn="ctr"/>
            <a:endParaRPr lang="en-US" sz="4000" b="1" dirty="0">
              <a:solidFill>
                <a:srgbClr val="82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(Groups of 8, or so)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Simply the Best, Better than all the Rest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						Tina Turner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219609" y="1981200"/>
            <a:ext cx="6629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Let’s </a:t>
            </a:r>
            <a:r>
              <a:rPr lang="en-US" sz="4800" b="1" dirty="0" smtClean="0">
                <a:latin typeface="Gill Sans MT" panose="020B0502020104020203" pitchFamily="34" charset="0"/>
              </a:rPr>
              <a:t>play</a:t>
            </a:r>
          </a:p>
          <a:p>
            <a:pPr algn="ctr"/>
            <a:r>
              <a:rPr lang="en-US" sz="48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Rock Paper, Scissors</a:t>
            </a:r>
          </a:p>
          <a:p>
            <a:pPr algn="ctr"/>
            <a:endParaRPr lang="en-US" b="1" dirty="0">
              <a:latin typeface="Gill Sans MT" panose="020B0502020104020203" pitchFamily="34" charset="0"/>
            </a:endParaRPr>
          </a:p>
          <a:p>
            <a:pPr algn="ctr"/>
            <a:r>
              <a:rPr lang="en-US" sz="2000" b="1" dirty="0" smtClean="0">
                <a:latin typeface="Gill Sans MT" panose="020B0502020104020203" pitchFamily="34" charset="0"/>
              </a:rPr>
              <a:t>Do you create a supportive classroom environment?</a:t>
            </a:r>
            <a:endParaRPr lang="en-US" sz="2000" b="1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1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Create FOUR Quadrants in the room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Openness to Ideas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609" y="2895600"/>
            <a:ext cx="662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Red Ball Exercise</a:t>
            </a:r>
          </a:p>
          <a:p>
            <a:pPr algn="ctr"/>
            <a:endParaRPr lang="en-US" b="1" dirty="0">
              <a:latin typeface="Georgia" panose="02040502050405020303" pitchFamily="18" charset="0"/>
            </a:endParaRPr>
          </a:p>
          <a:p>
            <a:pPr algn="ctr"/>
            <a:r>
              <a:rPr lang="en-US" sz="2000" b="1" dirty="0" smtClean="0">
                <a:latin typeface="Georgia" panose="02040502050405020303" pitchFamily="18" charset="0"/>
              </a:rPr>
              <a:t>Everyone form a circle</a:t>
            </a:r>
            <a:endParaRPr lang="en-US" sz="2000" b="1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faculty\Dropbox\00 NIU\00 AAA Presentation\Red 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41" y="1600200"/>
            <a:ext cx="107473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aculty\Dropbox\00 NIU\00 AAA Presentation\green b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7" y="5452268"/>
            <a:ext cx="953350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aculty\Dropbox\00 NIU\00 AAA Presentation\Yellow b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08214"/>
            <a:ext cx="824564" cy="8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faculty\Dropbox\00 NIU\00 AAA Presentation\Lottery tick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09" y="5064241"/>
            <a:ext cx="1141330" cy="16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faculty\Dropbox\00 NIU\00 AAA Presentation\Dead mou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47404"/>
            <a:ext cx="1698625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faculty\Dropbox\00 NIU\00 AAA Presentation\Shopping ca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59630"/>
            <a:ext cx="1415535" cy="14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faculty\Dropbox\00 NIU\00 AAA Presentation\crying bab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82056"/>
            <a:ext cx="1295400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Openness to Ideas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2339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Z</a:t>
            </a:r>
            <a:r>
              <a:rPr lang="en-US" sz="1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O</a:t>
            </a:r>
            <a:r>
              <a:rPr lang="en-US" sz="10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O</a:t>
            </a:r>
            <a:r>
              <a:rPr lang="en-US" sz="16000" b="1" dirty="0" smtClean="0">
                <a:solidFill>
                  <a:srgbClr val="33CC33"/>
                </a:solidFill>
                <a:latin typeface="Georgia" panose="02040502050405020303" pitchFamily="18" charset="0"/>
              </a:rPr>
              <a:t>M</a:t>
            </a:r>
            <a:endParaRPr lang="en-US" sz="16000" b="1" dirty="0">
              <a:solidFill>
                <a:srgbClr val="33CC33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3" y="4716234"/>
            <a:ext cx="1590675" cy="1428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173" y="6144985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Reverse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77" y="4206596"/>
            <a:ext cx="1946672" cy="2464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03" y="4573359"/>
            <a:ext cx="17145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30" y="4634129"/>
            <a:ext cx="1464469" cy="1510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6144984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Skip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9428" y="6153150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Shift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8931" y="6153150"/>
            <a:ext cx="222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Dance Party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300307"/>
            <a:ext cx="906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EVERYONE Form a circle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43000"/>
          </a:xfrm>
        </p:spPr>
        <p:txBody>
          <a:bodyPr/>
          <a:lstStyle/>
          <a:p>
            <a:r>
              <a:rPr lang="en-US" dirty="0" smtClean="0"/>
              <a:t>Classroom Application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2657" y="2057400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Start each class by passing the Zoom (ideas)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04800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eorgia" panose="02040502050405020303" pitchFamily="18" charset="0"/>
              </a:rPr>
              <a:t>Why do company’s allocate cost?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eorgia" panose="02040502050405020303" pitchFamily="18" charset="0"/>
              </a:rPr>
              <a:t>How do you determine target profit?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eorgia" panose="02040502050405020303" pitchFamily="18" charset="0"/>
              </a:rPr>
              <a:t>What does the “death spiral” mean for organizations? 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Co-Creation</a:t>
            </a:r>
            <a:br>
              <a:rPr lang="en-US" dirty="0" smtClean="0"/>
            </a:br>
            <a:r>
              <a:rPr lang="en-US" sz="2400" dirty="0" smtClean="0"/>
              <a:t>(Circles of 20)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609" y="1981200"/>
            <a:ext cx="6629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Let’s play </a:t>
            </a:r>
            <a:r>
              <a:rPr lang="en-US" sz="48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Statues</a:t>
            </a:r>
          </a:p>
          <a:p>
            <a:pPr algn="ctr"/>
            <a:endParaRPr lang="en-US" b="1" dirty="0">
              <a:latin typeface="Gill Sans MT" panose="020B0502020104020203" pitchFamily="34" charset="0"/>
            </a:endParaRPr>
          </a:p>
          <a:p>
            <a:pPr algn="ctr"/>
            <a:r>
              <a:rPr lang="en-US" sz="2000" b="1" dirty="0" smtClean="0">
                <a:latin typeface="Gill Sans MT" panose="020B0502020104020203" pitchFamily="34" charset="0"/>
              </a:rPr>
              <a:t>Remember to say thank you – Attitude of </a:t>
            </a:r>
            <a:r>
              <a:rPr lang="en-US" sz="2000" b="1" dirty="0" err="1" smtClean="0">
                <a:latin typeface="Gill Sans MT" panose="020B0502020104020203" pitchFamily="34" charset="0"/>
              </a:rPr>
              <a:t>Graditude</a:t>
            </a:r>
            <a:endParaRPr lang="en-US" sz="2000" b="1" dirty="0">
              <a:latin typeface="Gill Sans MT" panose="020B0502020104020203" pitchFamily="34" charset="0"/>
            </a:endParaRPr>
          </a:p>
        </p:txBody>
      </p:sp>
      <p:pic>
        <p:nvPicPr>
          <p:cNvPr id="4098" name="Picture 2" descr="C:\Users\faculty\Dropbox\00 NIU\00 AAA Presentation\Br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47890"/>
            <a:ext cx="17335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953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ckwell" panose="02060603020205020403" pitchFamily="18" charset="0"/>
              </a:rPr>
              <a:t>Bring a</a:t>
            </a:r>
            <a:endParaRPr lang="en-US" sz="2400" b="1" dirty="0"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505331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ckwell" panose="02060603020205020403" pitchFamily="18" charset="0"/>
              </a:rPr>
              <a:t>NOT a</a:t>
            </a:r>
            <a:endParaRPr lang="en-US" sz="2400" b="1" dirty="0">
              <a:latin typeface="Rockwell" panose="02060603020205020403" pitchFamily="18" charset="0"/>
            </a:endParaRPr>
          </a:p>
        </p:txBody>
      </p:sp>
      <p:pic>
        <p:nvPicPr>
          <p:cNvPr id="4099" name="Picture 3" descr="C:\Users\faculty\Dropbox\00 NIU\00 AAA Presentation\Cathede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50382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26755" y="6125350"/>
            <a:ext cx="2464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Gill Sans MT" panose="020B0502020104020203" pitchFamily="34" charset="0"/>
              </a:rPr>
              <a:t>Cathedral</a:t>
            </a:r>
            <a:endParaRPr lang="en-US" sz="1600" b="1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Co-Create</a:t>
            </a:r>
            <a:br>
              <a:rPr lang="en-US" dirty="0" smtClean="0"/>
            </a:br>
            <a:r>
              <a:rPr lang="en-US" sz="2400" dirty="0" smtClean="0"/>
              <a:t>(Groups of 4)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26349" y="317858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Gill Sans MT" panose="020B0502020104020203" pitchFamily="34" charset="0"/>
              </a:rPr>
              <a:t>Let’s play </a:t>
            </a:r>
            <a:r>
              <a:rPr lang="en-US" sz="48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PILLARS</a:t>
            </a:r>
            <a:endParaRPr lang="en-US" sz="4800" b="1" dirty="0">
              <a:solidFill>
                <a:srgbClr val="82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684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ill Sans MT" panose="020B0502020104020203" pitchFamily="34" charset="0"/>
              </a:rPr>
              <a:t>All of US are smarter than ONE of us!</a:t>
            </a:r>
            <a:endParaRPr lang="en-US" sz="3200" b="1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364" y="51018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ill Sans MT" panose="020B0502020104020203" pitchFamily="34" charset="0"/>
              </a:rPr>
              <a:t>Your idea(s) keep the flow of ideas going</a:t>
            </a:r>
            <a:endParaRPr lang="en-US" sz="3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43000"/>
          </a:xfrm>
        </p:spPr>
        <p:txBody>
          <a:bodyPr/>
          <a:lstStyle/>
          <a:p>
            <a:r>
              <a:rPr lang="en-US" dirty="0" smtClean="0"/>
              <a:t>Classroom Application</a:t>
            </a:r>
            <a:br>
              <a:rPr lang="en-US" dirty="0" smtClean="0"/>
            </a:br>
            <a:r>
              <a:rPr lang="en-US" sz="2400" dirty="0" smtClean="0"/>
              <a:t>(Groups of 4)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-15240" y="16764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Build an Operational Story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048000"/>
            <a:ext cx="9143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Class:	Provides </a:t>
            </a:r>
            <a:r>
              <a:rPr lang="en-US" sz="2000" b="1" dirty="0" smtClean="0">
                <a:latin typeface="Georgia" panose="02040502050405020303" pitchFamily="18" charset="0"/>
              </a:rPr>
              <a:t>WHO, WHAT and WHERE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Student 1:	Provide a AIS Need or Problem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Student 2: 	Provide a </a:t>
            </a:r>
            <a:r>
              <a:rPr lang="en-US" sz="2000" dirty="0">
                <a:latin typeface="Georgia" panose="02040502050405020303" pitchFamily="18" charset="0"/>
              </a:rPr>
              <a:t>F</a:t>
            </a:r>
            <a:r>
              <a:rPr lang="en-US" sz="2000" dirty="0" smtClean="0">
                <a:latin typeface="Georgia" panose="02040502050405020303" pitchFamily="18" charset="0"/>
              </a:rPr>
              <a:t>inancial “Fact” in support of Student 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Student 3: 	Provide a Non- Financial “Fact,” that ties the first fact</a:t>
            </a: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Student 4: 	Identify another piece of information they need for the story.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vs. Ensemble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8506" y="1609472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0575" indent="-2060575"/>
            <a:r>
              <a:rPr lang="en-US" sz="2400" b="1" dirty="0" smtClean="0">
                <a:latin typeface="Georgia" panose="02040502050405020303" pitchFamily="18" charset="0"/>
              </a:rPr>
              <a:t>TEAM:	</a:t>
            </a:r>
            <a:r>
              <a:rPr lang="en-US" sz="2400" dirty="0" smtClean="0">
                <a:latin typeface="Georgia" panose="02040502050405020303" pitchFamily="18" charset="0"/>
              </a:rPr>
              <a:t>Implies competition – People forming one side in a game or contest. </a:t>
            </a:r>
            <a:r>
              <a:rPr lang="en-US" sz="2400" i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Freeloaders reduce accountability!</a:t>
            </a:r>
            <a:endParaRPr lang="en-US" sz="2400" i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506" y="3200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0575" indent="-2060575"/>
            <a:r>
              <a:rPr lang="en-US" sz="2400" b="1" dirty="0" smtClean="0">
                <a:latin typeface="Georgia" panose="02040502050405020303" pitchFamily="18" charset="0"/>
              </a:rPr>
              <a:t>ENSEMBLE:	</a:t>
            </a:r>
            <a:r>
              <a:rPr lang="en-US" sz="2400" dirty="0" smtClean="0">
                <a:latin typeface="Georgia" panose="02040502050405020303" pitchFamily="18" charset="0"/>
              </a:rPr>
              <a:t>Implies collaboration – Only exists when the members work as one. </a:t>
            </a:r>
          </a:p>
          <a:p>
            <a:pPr marL="2060575" indent="-2060575"/>
            <a:r>
              <a:rPr lang="en-US" sz="2400" dirty="0">
                <a:latin typeface="Georgia" panose="02040502050405020303" pitchFamily="18" charset="0"/>
              </a:rPr>
              <a:t>	</a:t>
            </a:r>
            <a:r>
              <a:rPr lang="en-US" sz="2400" i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Collaborators increase </a:t>
            </a:r>
            <a:r>
              <a:rPr lang="en-US" sz="2400" i="1" dirty="0">
                <a:solidFill>
                  <a:srgbClr val="820000"/>
                </a:solidFill>
                <a:latin typeface="Georgia" panose="02040502050405020303" pitchFamily="18" charset="0"/>
              </a:rPr>
              <a:t>accountability</a:t>
            </a:r>
            <a:r>
              <a:rPr lang="en-US" sz="2400" i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!</a:t>
            </a:r>
            <a:endParaRPr lang="en-US" sz="2400" i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1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Georgia" panose="02040502050405020303" pitchFamily="18" charset="0"/>
              </a:rPr>
              <a:t>Solo Acts are rarely – in fact – solo!</a:t>
            </a:r>
            <a:endParaRPr lang="en-US" sz="3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9080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15707"/>
              </p:ext>
            </p:extLst>
          </p:nvPr>
        </p:nvGraphicFramePr>
        <p:xfrm>
          <a:off x="1828800" y="1600200"/>
          <a:ext cx="5257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3" imgW="5534736" imgH="3251704" progId="Visio.Drawing.11">
                  <p:embed/>
                </p:oleObj>
              </mc:Choice>
              <mc:Fallback>
                <p:oleObj name="Visio" r:id="rId3" imgW="5534736" imgH="325170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5257800" cy="297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029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Critical thinking</a:t>
            </a:r>
            <a:r>
              <a:rPr lang="en-US" i="1" dirty="0"/>
              <a:t> is the process of purposeful, self-regulatory judgment. This process gives reasoned consideration to evidence, context, conceptualizations, methods and criteria. </a:t>
            </a:r>
            <a:r>
              <a:rPr lang="en-US" i="1" dirty="0" smtClean="0"/>
              <a:t>(APA Delphi Report)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52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Ensemble</a:t>
            </a:r>
            <a:br>
              <a:rPr lang="en-US" dirty="0" smtClean="0"/>
            </a:br>
            <a:r>
              <a:rPr lang="en-US" sz="2400" dirty="0" smtClean="0"/>
              <a:t>(Groups of 8)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Let’s play </a:t>
            </a:r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STRING OF PEARLS</a:t>
            </a:r>
          </a:p>
          <a:p>
            <a:pPr algn="ctr"/>
            <a:endParaRPr lang="en-US" sz="4000" b="1" dirty="0" smtClean="0">
              <a:latin typeface="Georgia" panose="02040502050405020303" pitchFamily="18" charset="0"/>
            </a:endParaRPr>
          </a:p>
          <a:p>
            <a:pPr algn="ctr"/>
            <a:endParaRPr lang="en-US" sz="4000" b="1" dirty="0">
              <a:latin typeface="Georgia" panose="02040502050405020303" pitchFamily="18" charset="0"/>
            </a:endParaRPr>
          </a:p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Every idea keeps the flow of ideas going!</a:t>
            </a:r>
            <a:endParaRPr lang="en-US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Round 1 – Group 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Students can no longer take the CPA exam while in school</a:t>
            </a:r>
          </a:p>
          <a:p>
            <a:pPr marL="0" indent="0">
              <a:buNone/>
            </a:pPr>
            <a:endParaRPr lang="en-US" sz="4000" dirty="0" smtClean="0">
              <a:latin typeface="Georgia" panose="02040502050405020303" pitchFamily="18" charset="0"/>
            </a:endParaRPr>
          </a:p>
          <a:p>
            <a:r>
              <a:rPr lang="en-US" sz="4000" dirty="0" smtClean="0">
                <a:latin typeface="Georgia" panose="02040502050405020303" pitchFamily="18" charset="0"/>
              </a:rPr>
              <a:t>The American Economy collapses</a:t>
            </a: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Round 2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All 18 year-olds must complete a Year-of-Service (military, Peace Corps, etc.)</a:t>
            </a:r>
            <a:endParaRPr lang="en-US" sz="4000" dirty="0">
              <a:latin typeface="Georgia" panose="02040502050405020303" pitchFamily="18" charset="0"/>
            </a:endParaRPr>
          </a:p>
          <a:p>
            <a:endParaRPr lang="en-US" sz="4000" dirty="0" smtClean="0">
              <a:latin typeface="Georgia" panose="02040502050405020303" pitchFamily="18" charset="0"/>
            </a:endParaRPr>
          </a:p>
          <a:p>
            <a:r>
              <a:rPr lang="en-US" sz="4000" dirty="0" smtClean="0">
                <a:latin typeface="Georgia" panose="02040502050405020303" pitchFamily="18" charset="0"/>
              </a:rPr>
              <a:t>Business fraud virtually eliminated</a:t>
            </a: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Round 3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By law, everyone in the U.S. must exercise ONE hour five days a week</a:t>
            </a:r>
            <a:endParaRPr lang="en-US" sz="4000" dirty="0">
              <a:latin typeface="Georgia" panose="02040502050405020303" pitchFamily="18" charset="0"/>
            </a:endParaRPr>
          </a:p>
          <a:p>
            <a:endParaRPr lang="en-US" sz="4000" dirty="0" smtClean="0">
              <a:latin typeface="Georgia" panose="02040502050405020303" pitchFamily="18" charset="0"/>
            </a:endParaRPr>
          </a:p>
          <a:p>
            <a:r>
              <a:rPr lang="en-US" sz="4000" dirty="0" smtClean="0">
                <a:latin typeface="Georgia" panose="02040502050405020303" pitchFamily="18" charset="0"/>
              </a:rPr>
              <a:t>The Federal Budget Deficit is eliminated</a:t>
            </a: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43000"/>
          </a:xfrm>
        </p:spPr>
        <p:txBody>
          <a:bodyPr/>
          <a:lstStyle/>
          <a:p>
            <a:r>
              <a:rPr lang="en-US" dirty="0" smtClean="0"/>
              <a:t>Round 4 – Classroom Application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2514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Georgia" panose="02040502050405020303" pitchFamily="18" charset="0"/>
              </a:rPr>
              <a:t>All students must learn a statistical analysis software</a:t>
            </a:r>
          </a:p>
          <a:p>
            <a:endParaRPr lang="en-US" sz="4000" dirty="0" smtClean="0">
              <a:latin typeface="Georgia" panose="02040502050405020303" pitchFamily="18" charset="0"/>
            </a:endParaRPr>
          </a:p>
          <a:p>
            <a:r>
              <a:rPr lang="en-US" sz="4000" dirty="0" smtClean="0">
                <a:latin typeface="Georgia" panose="02040502050405020303" pitchFamily="18" charset="0"/>
              </a:rPr>
              <a:t>The Holiday Party was the wildest ever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55626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Can I get a little inductive reasoning up in here!?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of Pearls &amp; Storylines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Start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Rising action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Middle (Story altering event)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Transformation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Conclusion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Keep what’s necessary but nothing more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sz="4400" dirty="0" smtClean="0"/>
              <a:t>K</a:t>
            </a:r>
            <a:r>
              <a:rPr lang="en-US" dirty="0" smtClean="0"/>
              <a:t>eep it Simple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35" y="1513541"/>
            <a:ext cx="2718568" cy="2611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755"/>
            <a:ext cx="3505200" cy="3573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295401"/>
            <a:ext cx="3841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70603"/>
                </a:solidFill>
                <a:latin typeface="Georgia" panose="02040502050405020303" pitchFamily="18" charset="0"/>
              </a:rPr>
              <a:t>Simple</a:t>
            </a:r>
            <a:r>
              <a:rPr lang="en-US" sz="2400" b="1" dirty="0" smtClean="0">
                <a:latin typeface="Georgia" panose="02040502050405020303" pitchFamily="18" charset="0"/>
              </a:rPr>
              <a:t> can be harder than complex; you have to work hard to make your thinking clean and simple. 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9049" y="4495800"/>
            <a:ext cx="27185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70603"/>
                </a:solidFill>
                <a:latin typeface="Georgia" panose="02040502050405020303" pitchFamily="18" charset="0"/>
              </a:rPr>
              <a:t>Drawing</a:t>
            </a:r>
            <a:r>
              <a:rPr lang="en-US" sz="2400" b="1" dirty="0" smtClean="0">
                <a:latin typeface="Georgia" panose="02040502050405020303" pitchFamily="18" charset="0"/>
              </a:rPr>
              <a:t> creates clean thinking, clarity and simplicity.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399" y="6396335"/>
            <a:ext cx="556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Gill Sans MT" panose="020B0502020104020203" pitchFamily="34" charset="0"/>
              </a:rPr>
              <a:t>Thanks Kelly Hepp and Meaghan Decker</a:t>
            </a:r>
            <a:endParaRPr 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80" y="5570685"/>
            <a:ext cx="1295400" cy="127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4303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17" y="626858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An homage to Professor </a:t>
            </a:r>
            <a:r>
              <a:rPr lang="en-US" sz="2400" dirty="0" err="1" smtClean="0">
                <a:latin typeface="Gill Sans MT" panose="020B0502020104020203" pitchFamily="34" charset="0"/>
              </a:rPr>
              <a:t>Cripe</a:t>
            </a:r>
            <a:endParaRPr 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Yes-And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(Groups of </a:t>
            </a:r>
            <a:r>
              <a:rPr lang="en-US" sz="2400" dirty="0" smtClean="0"/>
              <a:t>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Plan THE Next:</a:t>
            </a:r>
          </a:p>
          <a:p>
            <a:pPr algn="ctr"/>
            <a:r>
              <a:rPr lang="en-US" sz="32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AIS Bootcamp Reunion</a:t>
            </a:r>
          </a:p>
          <a:p>
            <a:pPr algn="ctr"/>
            <a:endParaRPr lang="en-US" sz="2400" b="1" dirty="0">
              <a:latin typeface="Georgia" panose="02040502050405020303" pitchFamily="18" charset="0"/>
            </a:endParaRPr>
          </a:p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The More Outrageous the Better</a:t>
            </a:r>
          </a:p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(The ONLY Rule – You have NO Constraints)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165" y="54864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NO</a:t>
            </a:r>
            <a:endParaRPr lang="en-US" sz="48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793903"/>
            <a:ext cx="1981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YES, But</a:t>
            </a:r>
            <a:endParaRPr lang="en-US" sz="54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1444" y="4424571"/>
            <a:ext cx="28012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YES, And</a:t>
            </a:r>
            <a:endParaRPr lang="en-US" sz="66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1444" y="636356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Georgia" panose="02040502050405020303" pitchFamily="18" charset="0"/>
              </a:rPr>
              <a:t>Losada</a:t>
            </a:r>
            <a:r>
              <a:rPr lang="en-US" b="1" dirty="0" smtClean="0">
                <a:latin typeface="Georgia" panose="02040502050405020303" pitchFamily="18" charset="0"/>
              </a:rPr>
              <a:t> Ratio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43000"/>
          </a:xfrm>
        </p:spPr>
        <p:txBody>
          <a:bodyPr/>
          <a:lstStyle/>
          <a:p>
            <a:r>
              <a:rPr lang="en-US" dirty="0" smtClean="0"/>
              <a:t>Classroom Application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5240" y="1676400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Role play a business meeting!</a:t>
            </a:r>
          </a:p>
          <a:p>
            <a:pPr algn="ctr"/>
            <a:r>
              <a:rPr lang="en-US" sz="2000" b="1" dirty="0">
                <a:solidFill>
                  <a:srgbClr val="820000"/>
                </a:solidFill>
                <a:latin typeface="Georgia" panose="02040502050405020303" pitchFamily="18" charset="0"/>
              </a:rPr>
              <a:t>(</a:t>
            </a:r>
            <a:r>
              <a:rPr lang="en-US" sz="2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Group of 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048000"/>
            <a:ext cx="9143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eorgia" panose="02040502050405020303" pitchFamily="18" charset="0"/>
              </a:rPr>
              <a:t>Class:	Provides WHO, WHAT AND WHERE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eorgia" panose="02040502050405020303" pitchFamily="18" charset="0"/>
              </a:rPr>
              <a:t>Group:	Designate the accountant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eorgia" panose="02040502050405020303" pitchFamily="18" charset="0"/>
              </a:rPr>
              <a:t>Group:	Discuss the potential for a new system 			upgrade </a:t>
            </a:r>
          </a:p>
          <a:p>
            <a:r>
              <a:rPr lang="en-US" sz="2400" b="1" dirty="0">
                <a:latin typeface="Georgia" panose="02040502050405020303" pitchFamily="18" charset="0"/>
              </a:rPr>
              <a:t>	</a:t>
            </a:r>
            <a:r>
              <a:rPr lang="en-US" sz="2400" b="1" dirty="0" smtClean="0">
                <a:latin typeface="Georgia" panose="02040502050405020303" pitchFamily="18" charset="0"/>
              </a:rPr>
              <a:t>	</a:t>
            </a:r>
          </a:p>
          <a:p>
            <a:r>
              <a:rPr lang="en-US" sz="2400" b="1" dirty="0">
                <a:latin typeface="Georgia" panose="02040502050405020303" pitchFamily="18" charset="0"/>
              </a:rPr>
              <a:t>	</a:t>
            </a:r>
            <a:r>
              <a:rPr lang="en-US" sz="2400" b="1" dirty="0" smtClean="0">
                <a:latin typeface="Georgia" panose="02040502050405020303" pitchFamily="18" charset="0"/>
              </a:rPr>
              <a:t>	Work through the three approaches: NO, 		YES-BUT and YES-AND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 Visuals Do Students Need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371600"/>
            <a:ext cx="59245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299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Authenticity</a:t>
            </a:r>
            <a:br>
              <a:rPr lang="en-US" dirty="0" smtClean="0"/>
            </a:br>
            <a:r>
              <a:rPr lang="en-US" sz="2400" dirty="0" smtClean="0"/>
              <a:t>(Be present in the moment)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Let’s play COCKTAIL PARTY</a:t>
            </a:r>
          </a:p>
          <a:p>
            <a:pPr algn="ctr"/>
            <a:endParaRPr lang="en-US" sz="4000" b="1" dirty="0">
              <a:latin typeface="Georgia" panose="02040502050405020303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Everyone in the pool!</a:t>
            </a:r>
            <a:endParaRPr lang="en-US" sz="32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Authenticity</a:t>
            </a:r>
            <a:br>
              <a:rPr lang="en-US" dirty="0" smtClean="0"/>
            </a:br>
            <a:r>
              <a:rPr lang="en-US" sz="2400" dirty="0" smtClean="0"/>
              <a:t>(Be present in the </a:t>
            </a:r>
            <a:r>
              <a:rPr lang="en-US" sz="2400" dirty="0" err="1" smtClean="0"/>
              <a:t>momen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Let’s play </a:t>
            </a:r>
          </a:p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How does a Smart Phone work?</a:t>
            </a:r>
          </a:p>
          <a:p>
            <a:pPr algn="ctr"/>
            <a:endParaRPr lang="en-US" sz="4000" b="1" dirty="0">
              <a:latin typeface="Georgia" panose="02040502050405020303" pitchFamily="18" charset="0"/>
            </a:endParaRPr>
          </a:p>
          <a:p>
            <a:pPr algn="ctr"/>
            <a:r>
              <a:rPr lang="en-US" sz="3200" b="1" smtClean="0">
                <a:solidFill>
                  <a:srgbClr val="820000"/>
                </a:solidFill>
                <a:latin typeface="Georgia" panose="02040502050405020303" pitchFamily="18" charset="0"/>
              </a:rPr>
              <a:t>Groups of TWO!</a:t>
            </a:r>
            <a:endParaRPr lang="en-US" sz="32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Authenticity</a:t>
            </a:r>
            <a:br>
              <a:rPr lang="en-US" dirty="0" smtClean="0"/>
            </a:br>
            <a:r>
              <a:rPr lang="en-US" sz="2400" dirty="0" smtClean="0"/>
              <a:t>(Groups of </a:t>
            </a:r>
            <a:r>
              <a:rPr lang="en-US" sz="2400" dirty="0"/>
              <a:t>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Let’s play </a:t>
            </a:r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TAKE THAT BACK</a:t>
            </a:r>
            <a:endParaRPr lang="en-US" sz="40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81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ill Sans MT" panose="020B0502020104020203" pitchFamily="34" charset="0"/>
              </a:rPr>
              <a:t>React positively to UNCERTAINTY</a:t>
            </a:r>
            <a:endParaRPr lang="en-US" sz="3200" b="1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78" y="4953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ill Sans MT" panose="020B0502020104020203" pitchFamily="34" charset="0"/>
              </a:rPr>
              <a:t>Be Grateful for information (Good &amp; Bad) </a:t>
            </a:r>
            <a:endParaRPr lang="en-US" sz="3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1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Failure</a:t>
            </a:r>
            <a:br>
              <a:rPr lang="en-US" dirty="0" smtClean="0"/>
            </a:br>
            <a:r>
              <a:rPr lang="en-US" sz="2400" dirty="0" smtClean="0"/>
              <a:t>(Groups of 10-12)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06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Let’s play </a:t>
            </a:r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MISTY VISTAS</a:t>
            </a:r>
          </a:p>
          <a:p>
            <a:pPr algn="ctr"/>
            <a:endParaRPr lang="en-US" sz="4000" b="1" dirty="0">
              <a:latin typeface="Georgia" panose="02040502050405020303" pitchFamily="18" charset="0"/>
            </a:endParaRPr>
          </a:p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Fail Quickly and Move On!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2517517" cy="1680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3697425"/>
            <a:ext cx="1581150" cy="2250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54" y="4267200"/>
            <a:ext cx="2517517" cy="1680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27003"/>
            <a:ext cx="251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ill Sans MT" panose="020B0502020104020203" pitchFamily="34" charset="0"/>
              </a:rPr>
              <a:t>Misty</a:t>
            </a:r>
          </a:p>
          <a:p>
            <a:pPr algn="ctr"/>
            <a:r>
              <a:rPr lang="en-US" sz="2400" b="1" dirty="0" smtClean="0">
                <a:latin typeface="Gill Sans MT" panose="020B0502020104020203" pitchFamily="34" charset="0"/>
              </a:rPr>
              <a:t>Vistas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3325" y="6043054"/>
            <a:ext cx="158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ill Sans MT" panose="020B0502020104020203" pitchFamily="34" charset="0"/>
              </a:rPr>
              <a:t>Whiskey</a:t>
            </a:r>
          </a:p>
          <a:p>
            <a:pPr algn="ctr"/>
            <a:r>
              <a:rPr lang="en-US" sz="2400" b="1" dirty="0" smtClean="0">
                <a:latin typeface="Gill Sans MT" panose="020B0502020104020203" pitchFamily="34" charset="0"/>
              </a:rPr>
              <a:t>Mixers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3826" y="6227719"/>
            <a:ext cx="255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ill Sans MT" panose="020B0502020104020203" pitchFamily="34" charset="0"/>
              </a:rPr>
              <a:t>Mr. Whiskers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You have my permission to FAIL!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Listening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363080" cy="47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Listening: Do we Listen to Respond?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6216533" cy="3298161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16200000">
            <a:off x="4117731" y="73269"/>
            <a:ext cx="533400" cy="5873262"/>
          </a:xfrm>
          <a:prstGeom prst="rightBrac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1865" y="1894107"/>
            <a:ext cx="644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ockwell" panose="02060603020205020403" pitchFamily="18" charset="0"/>
              </a:rPr>
              <a:t>Imagine what </a:t>
            </a:r>
            <a:r>
              <a:rPr lang="en-US" b="1" dirty="0" smtClean="0">
                <a:latin typeface="Georgia" panose="02040502050405020303" pitchFamily="18" charset="0"/>
              </a:rPr>
              <a:t>others</a:t>
            </a:r>
            <a:r>
              <a:rPr lang="en-US" b="1" dirty="0" smtClean="0">
                <a:latin typeface="Rockwell" panose="02060603020205020403" pitchFamily="18" charset="0"/>
              </a:rPr>
              <a:t> are saying as the length of an arm</a:t>
            </a:r>
            <a:endParaRPr lang="en-US" b="1" dirty="0">
              <a:latin typeface="Rockwell" panose="02060603020205020403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4619730" y="3686070"/>
            <a:ext cx="326571" cy="1946031"/>
          </a:xfrm>
          <a:prstGeom prst="rightBrac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20915" y="4915269"/>
            <a:ext cx="3124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When we start tuning out and planning our response!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73" y="5630610"/>
            <a:ext cx="4521083" cy="12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Or, Listen to Understand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5427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eorgia" panose="02040502050405020303" pitchFamily="18" charset="0"/>
              </a:rPr>
              <a:t>Half your day is spent listening!</a:t>
            </a:r>
          </a:p>
          <a:p>
            <a:pPr algn="ctr"/>
            <a:r>
              <a:rPr lang="en-US" sz="2800" b="1" dirty="0" smtClean="0">
                <a:latin typeface="Georgia" panose="02040502050405020303" pitchFamily="18" charset="0"/>
              </a:rPr>
              <a:t>So stay in the moment.</a:t>
            </a:r>
            <a:endParaRPr lang="en-US" sz="2800" b="1" i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265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LISTEN TO UNDERSTAND!</a:t>
            </a:r>
          </a:p>
          <a:p>
            <a:pPr algn="ctr"/>
            <a:r>
              <a:rPr lang="en-US" sz="2400" i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(Instead of listening to Respond)</a:t>
            </a:r>
            <a:endParaRPr lang="en-US" sz="2400" i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81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LISTEN FOR INTENT!</a:t>
            </a:r>
          </a:p>
          <a:p>
            <a:pPr algn="ctr"/>
            <a:r>
              <a:rPr lang="en-US" sz="2400" i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(Identify the Emotion)</a:t>
            </a:r>
            <a:endParaRPr lang="en-US" sz="2400" i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Listen</a:t>
            </a:r>
            <a:br>
              <a:rPr lang="en-US" dirty="0" smtClean="0"/>
            </a:br>
            <a:r>
              <a:rPr lang="en-US" sz="2400" dirty="0" smtClean="0"/>
              <a:t>(Groups of 2)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16817"/>
            <a:ext cx="915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Rockwell" panose="02060603020205020403" pitchFamily="18" charset="0"/>
              </a:rPr>
              <a:t>Last Word</a:t>
            </a:r>
            <a:endParaRPr lang="en-US" sz="2000" b="1" dirty="0"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087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Rockwell" panose="02060603020205020403" pitchFamily="18" charset="0"/>
              </a:rPr>
              <a:t>Thank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1" y="265865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20000"/>
                </a:solidFill>
                <a:latin typeface="Rockwell" panose="02060603020205020403" pitchFamily="18" charset="0"/>
              </a:rPr>
              <a:t>How did that change the conversation?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1" y="45015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20000"/>
                </a:solidFill>
                <a:latin typeface="Rockwell" panose="02060603020205020403" pitchFamily="18" charset="0"/>
              </a:rPr>
              <a:t>How did that change the conversation?</a:t>
            </a:r>
          </a:p>
        </p:txBody>
      </p:sp>
    </p:spTree>
    <p:extLst>
      <p:ext uri="{BB962C8B-B14F-4D97-AF65-F5344CB8AC3E}">
        <p14:creationId xmlns:p14="http://schemas.microsoft.com/office/powerpoint/2010/main" val="4438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at Your Disposal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2" y="1524000"/>
            <a:ext cx="914776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45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Warning!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It is dangerous to make everyone go forward by the same road, and worse to measure others by yourself!</a:t>
            </a:r>
          </a:p>
          <a:p>
            <a:endParaRPr lang="en-US" sz="2800" b="1" dirty="0">
              <a:latin typeface="Georgia" panose="02040502050405020303" pitchFamily="18" charset="0"/>
            </a:endParaRPr>
          </a:p>
          <a:p>
            <a:pPr algn="r"/>
            <a:r>
              <a:rPr lang="en-US" sz="2400" b="1" i="1" dirty="0" smtClean="0">
                <a:latin typeface="Georgia" panose="02040502050405020303" pitchFamily="18" charset="0"/>
              </a:rPr>
              <a:t>~ Ignatius Loyola</a:t>
            </a:r>
            <a:endParaRPr lang="en-US" sz="24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5" y="1066800"/>
            <a:ext cx="807427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870"/>
            <a:ext cx="5417976" cy="67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7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20574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  <a:hlinkClick r:id="rId2"/>
              </a:rPr>
              <a:t>twest522@gmail.com</a:t>
            </a:r>
            <a:endParaRPr lang="en-US" sz="4000" b="1" dirty="0" smtClean="0">
              <a:latin typeface="Georgia" panose="02040502050405020303" pitchFamily="18" charset="0"/>
            </a:endParaRPr>
          </a:p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314-660-3924 </a:t>
            </a:r>
            <a:r>
              <a:rPr lang="en-US" sz="2800" b="1" dirty="0" smtClean="0">
                <a:latin typeface="Georgia" panose="02040502050405020303" pitchFamily="18" charset="0"/>
              </a:rPr>
              <a:t>(cell)</a:t>
            </a:r>
          </a:p>
          <a:p>
            <a:pPr algn="ctr"/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314-662-5456 </a:t>
            </a:r>
            <a:r>
              <a:rPr lang="en-US" sz="28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(Susan’s cell</a:t>
            </a:r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)</a:t>
            </a:r>
            <a:endParaRPr lang="en-US" sz="40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Second City Works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Steve Kakos</a:t>
            </a:r>
          </a:p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312.662.4537</a:t>
            </a:r>
          </a:p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skakos@secondcity.com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I finally realized – I had </a:t>
            </a:r>
            <a:r>
              <a:rPr lang="en-US" sz="4000" dirty="0" smtClean="0">
                <a:solidFill>
                  <a:srgbClr val="A10603"/>
                </a:solidFill>
              </a:rPr>
              <a:t>ONE</a:t>
            </a:r>
            <a:r>
              <a:rPr lang="en-US" sz="3600" dirty="0" smtClean="0">
                <a:solidFill>
                  <a:schemeClr val="tx1"/>
                </a:solidFill>
              </a:rPr>
              <a:t> talent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5715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Palatino Linotype" panose="02040502050505030304" pitchFamily="18" charset="0"/>
              </a:rPr>
              <a:t>Connect the Dots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pic>
        <p:nvPicPr>
          <p:cNvPr id="2051" name="Picture 3" descr="C:\Users\faculty\Dropbox\00 NIU\00 ACCY 675\Connect the dots 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78" y="1200722"/>
            <a:ext cx="3634939" cy="45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28512" y="3226050"/>
            <a:ext cx="443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Palatino Linotype" panose="02040502050505030304" pitchFamily="18" charset="0"/>
                <a:sym typeface="Wingdings"/>
              </a:rPr>
              <a:t>184</a:t>
            </a:r>
          </a:p>
          <a:p>
            <a:pPr algn="ctr"/>
            <a:r>
              <a:rPr lang="en-US" dirty="0" smtClean="0">
                <a:sym typeface="Wingdings"/>
              </a:rPr>
              <a:t></a:t>
            </a:r>
            <a:endParaRPr lang="en-US" dirty="0"/>
          </a:p>
        </p:txBody>
      </p:sp>
      <p:pic>
        <p:nvPicPr>
          <p:cNvPr id="1026" name="Picture 2" descr="C:\Users\faculty\Dropbox\00 NIU\00 ACCY 675\MAS Presentation\Imag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68" y="3176620"/>
            <a:ext cx="577722" cy="57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about, The Wheel of Doom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295580" cy="53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7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of Education is 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… to enable students to understand the world around them and the talents within them so they can become fulfilled individuals and active, compassionate citizens.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6096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Gill Sans MT" panose="020B0502020104020203" pitchFamily="34" charset="0"/>
              </a:rPr>
              <a:t>Creative Schools </a:t>
            </a:r>
            <a:r>
              <a:rPr lang="en-US" dirty="0" smtClean="0">
                <a:latin typeface="Gill Sans MT" panose="020B0502020104020203" pitchFamily="34" charset="0"/>
              </a:rPr>
              <a:t>(2015, xxiv)</a:t>
            </a:r>
          </a:p>
          <a:p>
            <a:pPr algn="r"/>
            <a:r>
              <a:rPr lang="en-US" dirty="0" smtClean="0">
                <a:latin typeface="Gill Sans MT" panose="020B0502020104020203" pitchFamily="34" charset="0"/>
              </a:rPr>
              <a:t>Sir Kenneth Robinson with Lou </a:t>
            </a:r>
            <a:r>
              <a:rPr lang="en-US" dirty="0" err="1" smtClean="0">
                <a:latin typeface="Gill Sans MT" panose="020B0502020104020203" pitchFamily="34" charset="0"/>
              </a:rPr>
              <a:t>Aronica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Battle Rhythm of Education</a:t>
            </a:r>
            <a:br>
              <a:rPr lang="en-US" sz="3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r>
              <a:rPr lang="en-US" sz="27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(My Comfort Zone)</a:t>
            </a:r>
            <a:endParaRPr lang="en-US" sz="27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903" y="1600200"/>
            <a:ext cx="4160194" cy="31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TAM Model</a:t>
            </a:r>
            <a:br>
              <a:rPr lang="en-US" dirty="0" smtClean="0"/>
            </a:br>
            <a:r>
              <a:rPr lang="en-US" sz="2400" dirty="0" smtClean="0"/>
              <a:t>(Using your Pedagogical Tools)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2" y="2148186"/>
            <a:ext cx="8991988" cy="3566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50292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 MT" panose="020B0502020104020203" pitchFamily="34" charset="0"/>
              </a:rPr>
              <a:t>Davis, </a:t>
            </a:r>
            <a:r>
              <a:rPr lang="en-US" sz="1600" dirty="0" err="1" smtClean="0">
                <a:latin typeface="Gill Sans MT" panose="020B0502020104020203" pitchFamily="34" charset="0"/>
              </a:rPr>
              <a:t>Bagozzi</a:t>
            </a:r>
            <a:r>
              <a:rPr lang="en-US" sz="1600" dirty="0" smtClean="0">
                <a:latin typeface="Gill Sans MT" panose="020B0502020104020203" pitchFamily="34" charset="0"/>
              </a:rPr>
              <a:t> &amp; </a:t>
            </a:r>
            <a:r>
              <a:rPr lang="en-US" sz="1600" dirty="0" err="1" smtClean="0">
                <a:latin typeface="Gill Sans MT" panose="020B0502020104020203" pitchFamily="34" charset="0"/>
              </a:rPr>
              <a:t>Warshaw</a:t>
            </a:r>
            <a:r>
              <a:rPr lang="en-US" sz="1600" dirty="0" smtClean="0">
                <a:latin typeface="Gill Sans MT" panose="020B0502020104020203" pitchFamily="34" charset="0"/>
              </a:rPr>
              <a:t> 1989</a:t>
            </a:r>
            <a:endParaRPr lang="en-US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7481</TotalTime>
  <Words>877</Words>
  <Application>Microsoft Office PowerPoint</Application>
  <PresentationFormat>On-screen Show (4:3)</PresentationFormat>
  <Paragraphs>207</Paragraphs>
  <Slides>56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Georgia</vt:lpstr>
      <vt:lpstr>Gill Sans MT</vt:lpstr>
      <vt:lpstr>Palatino Linotype</vt:lpstr>
      <vt:lpstr>Rockwell</vt:lpstr>
      <vt:lpstr>Tahoma</vt:lpstr>
      <vt:lpstr>Wingdings</vt:lpstr>
      <vt:lpstr>Office Theme</vt:lpstr>
      <vt:lpstr>Microsoft Visio 2003-2010 Drawing</vt:lpstr>
      <vt:lpstr>Using Improv in Your Class (Without going to 2nd City) </vt:lpstr>
      <vt:lpstr>Pathways Commission (Recommendation 4 – Curricula of the Future)</vt:lpstr>
      <vt:lpstr>Critical Thinking</vt:lpstr>
      <vt:lpstr>What other Visuals Do Students Need</vt:lpstr>
      <vt:lpstr>Tools at Your Disposal</vt:lpstr>
      <vt:lpstr>PowerPoint Presentation</vt:lpstr>
      <vt:lpstr>The Goal of Education is …</vt:lpstr>
      <vt:lpstr>Battle Rhythm of Education (My Comfort Zone)</vt:lpstr>
      <vt:lpstr>Original TAM Model (Using your Pedagogical Tools)</vt:lpstr>
      <vt:lpstr>PowerPoint Presentation</vt:lpstr>
      <vt:lpstr>Accounting Students (What are this?)</vt:lpstr>
      <vt:lpstr>PowerPoint Presentation</vt:lpstr>
      <vt:lpstr>Nobody knows what it’s like to be the sad man …       Behind Blue Eyes ~ The Who</vt:lpstr>
      <vt:lpstr>The Second City &amp; NIU</vt:lpstr>
      <vt:lpstr>PowerPoint Presentation</vt:lpstr>
      <vt:lpstr>Students Expected: Subject-Driven Course Design</vt:lpstr>
      <vt:lpstr>Ensemble-Driven Course Design</vt:lpstr>
      <vt:lpstr>PowerPoint Presentation</vt:lpstr>
      <vt:lpstr>PowerPoint Presentation</vt:lpstr>
      <vt:lpstr>The Second City</vt:lpstr>
      <vt:lpstr>You Never Even Called Me by My Name         David Allen Coe</vt:lpstr>
      <vt:lpstr>Simply the Best, Better than all the Rest         Tina Turner</vt:lpstr>
      <vt:lpstr>Openness to Ideas</vt:lpstr>
      <vt:lpstr>Openness to Ideas</vt:lpstr>
      <vt:lpstr>Classroom Application</vt:lpstr>
      <vt:lpstr>1. Co-Creation (Circles of 20)</vt:lpstr>
      <vt:lpstr>1. Co-Create (Groups of 4)</vt:lpstr>
      <vt:lpstr>Classroom Application (Groups of 4)</vt:lpstr>
      <vt:lpstr>Team vs. Ensemble</vt:lpstr>
      <vt:lpstr>2. Ensemble (Groups of 8)</vt:lpstr>
      <vt:lpstr>Round 1 – Group 1</vt:lpstr>
      <vt:lpstr>Round 2</vt:lpstr>
      <vt:lpstr>Round 3</vt:lpstr>
      <vt:lpstr>Round 4 – Classroom Application</vt:lpstr>
      <vt:lpstr>String of Pearls &amp; Storylines</vt:lpstr>
      <vt:lpstr>5. Keep it Simple </vt:lpstr>
      <vt:lpstr>PowerPoint Presentation</vt:lpstr>
      <vt:lpstr>2. Yes-And (Groups of 3)</vt:lpstr>
      <vt:lpstr>Classroom Application</vt:lpstr>
      <vt:lpstr>3. Authenticity (Be present in the moment)</vt:lpstr>
      <vt:lpstr>3. Authenticity (Be present in the momen)</vt:lpstr>
      <vt:lpstr>3. Authenticity (Groups of 3)</vt:lpstr>
      <vt:lpstr>4. Failure (Groups of 10-12)</vt:lpstr>
      <vt:lpstr>PowerPoint Presentation</vt:lpstr>
      <vt:lpstr>6. Listening</vt:lpstr>
      <vt:lpstr>6. Listening: Do we Listen to Respond?</vt:lpstr>
      <vt:lpstr>Or, Listen to Understand</vt:lpstr>
      <vt:lpstr>6. Listen (Groups of 2)</vt:lpstr>
      <vt:lpstr>PowerPoint Presentation</vt:lpstr>
      <vt:lpstr>Warning!</vt:lpstr>
      <vt:lpstr>PowerPoint Presentation</vt:lpstr>
      <vt:lpstr>PowerPoint Presentation</vt:lpstr>
      <vt:lpstr>THANKS!</vt:lpstr>
      <vt:lpstr>Contact Second City Works</vt:lpstr>
      <vt:lpstr>I finally realized – I had ONE talent</vt:lpstr>
      <vt:lpstr>A word about, The Wheel of Doom</vt:lpstr>
    </vt:vector>
  </TitlesOfParts>
  <Company>Northern Illinois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faculty</dc:creator>
  <cp:lastModifiedBy>Timothy West</cp:lastModifiedBy>
  <cp:revision>157</cp:revision>
  <cp:lastPrinted>2015-08-05T19:20:01Z</cp:lastPrinted>
  <dcterms:created xsi:type="dcterms:W3CDTF">2014-07-13T15:20:36Z</dcterms:created>
  <dcterms:modified xsi:type="dcterms:W3CDTF">2016-05-23T13:53:38Z</dcterms:modified>
</cp:coreProperties>
</file>